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2" r:id="rId6"/>
    <p:sldId id="268" r:id="rId7"/>
    <p:sldId id="259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  <p:sldId id="269" r:id="rId20"/>
    <p:sldId id="283" r:id="rId21"/>
    <p:sldId id="284" r:id="rId22"/>
    <p:sldId id="28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>
      <p:cViewPr varScale="1">
        <p:scale>
          <a:sx n="102" d="100"/>
          <a:sy n="102" d="100"/>
        </p:scale>
        <p:origin x="138" y="2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3/29/2023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3/29/2023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3/29/2023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3/29/2023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bin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As Information Ecosystem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Jerald Hughes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Texas Rio Grande Valley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96520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Traditional + New Information Flows - 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AAB21-65A7-4E77-9612-F3DEC0CEDDF7}"/>
              </a:ext>
            </a:extLst>
          </p:cNvPr>
          <p:cNvSpPr txBox="1"/>
          <p:nvPr/>
        </p:nvSpPr>
        <p:spPr>
          <a:xfrm>
            <a:off x="836612" y="307339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Instructor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B70E0-FA73-4653-BEF3-D6BE5901517D}"/>
              </a:ext>
            </a:extLst>
          </p:cNvPr>
          <p:cNvSpPr txBox="1"/>
          <p:nvPr/>
        </p:nvSpPr>
        <p:spPr>
          <a:xfrm>
            <a:off x="8456612" y="332227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5A0F43-0A8E-4FBA-AA42-58FCB89E1D8A}"/>
              </a:ext>
            </a:extLst>
          </p:cNvPr>
          <p:cNvCxnSpPr>
            <a:cxnSpLocks/>
          </p:cNvCxnSpPr>
          <p:nvPr/>
        </p:nvCxnSpPr>
        <p:spPr>
          <a:xfrm>
            <a:off x="2513012" y="3335008"/>
            <a:ext cx="563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02266-7A91-433F-B705-7116BB168DAF}"/>
              </a:ext>
            </a:extLst>
          </p:cNvPr>
          <p:cNvSpPr txBox="1"/>
          <p:nvPr/>
        </p:nvSpPr>
        <p:spPr>
          <a:xfrm>
            <a:off x="2533195" y="2271309"/>
            <a:ext cx="223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lectures, assignments, exams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600384-7AF4-49F9-81C9-67485232E470}"/>
              </a:ext>
            </a:extLst>
          </p:cNvPr>
          <p:cNvCxnSpPr>
            <a:cxnSpLocks/>
          </p:cNvCxnSpPr>
          <p:nvPr/>
        </p:nvCxnSpPr>
        <p:spPr>
          <a:xfrm flipH="1">
            <a:off x="2513012" y="3733800"/>
            <a:ext cx="5562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94315B-0D73-46E4-AE2C-6FC7AFB98D11}"/>
              </a:ext>
            </a:extLst>
          </p:cNvPr>
          <p:cNvSpPr txBox="1"/>
          <p:nvPr/>
        </p:nvSpPr>
        <p:spPr>
          <a:xfrm>
            <a:off x="2470224" y="3843508"/>
            <a:ext cx="212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homeworks</a:t>
            </a:r>
            <a:r>
              <a:rPr lang="en-US" sz="2000" dirty="0"/>
              <a:t>,</a:t>
            </a:r>
          </a:p>
          <a:p>
            <a:r>
              <a:rPr lang="en-US" sz="2000" dirty="0"/>
              <a:t>completed exams,</a:t>
            </a:r>
          </a:p>
          <a:p>
            <a:r>
              <a:rPr lang="en-US" sz="2000" dirty="0"/>
              <a:t>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01B5F-8D07-4321-B600-4D0CF0A46977}"/>
              </a:ext>
            </a:extLst>
          </p:cNvPr>
          <p:cNvSpPr txBox="1"/>
          <p:nvPr/>
        </p:nvSpPr>
        <p:spPr>
          <a:xfrm>
            <a:off x="10047688" y="6096000"/>
            <a:ext cx="16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6863E5-8478-4349-B274-2F728966091C}"/>
              </a:ext>
            </a:extLst>
          </p:cNvPr>
          <p:cNvCxnSpPr>
            <a:cxnSpLocks/>
          </p:cNvCxnSpPr>
          <p:nvPr/>
        </p:nvCxnSpPr>
        <p:spPr>
          <a:xfrm>
            <a:off x="8456612" y="3845491"/>
            <a:ext cx="1447800" cy="24029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815DE6-1D4E-4101-8E2A-3C3BC253A24E}"/>
              </a:ext>
            </a:extLst>
          </p:cNvPr>
          <p:cNvCxnSpPr>
            <a:cxnSpLocks/>
          </p:cNvCxnSpPr>
          <p:nvPr/>
        </p:nvCxnSpPr>
        <p:spPr>
          <a:xfrm flipH="1" flipV="1">
            <a:off x="9875652" y="3740623"/>
            <a:ext cx="1476560" cy="238573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D5FA2E-D96E-43BB-8053-963F18E1B35A}"/>
              </a:ext>
            </a:extLst>
          </p:cNvPr>
          <p:cNvSpPr txBox="1"/>
          <p:nvPr/>
        </p:nvSpPr>
        <p:spPr>
          <a:xfrm>
            <a:off x="8776003" y="3782246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notes, </a:t>
            </a:r>
          </a:p>
          <a:p>
            <a:r>
              <a:rPr lang="en-US" sz="2000" dirty="0"/>
              <a:t>   study </a:t>
            </a:r>
            <a:br>
              <a:rPr lang="en-US" sz="2000" dirty="0"/>
            </a:br>
            <a:r>
              <a:rPr lang="en-US" sz="2000" dirty="0"/>
              <a:t>     sessions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B144E-7DD1-4636-925A-B5D4A1C94107}"/>
              </a:ext>
            </a:extLst>
          </p:cNvPr>
          <p:cNvSpPr txBox="1"/>
          <p:nvPr/>
        </p:nvSpPr>
        <p:spPr>
          <a:xfrm>
            <a:off x="7356328" y="1247001"/>
            <a:ext cx="138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textbooks, handouts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CE4043-90BC-4B68-B9F4-962AF7744294}"/>
              </a:ext>
            </a:extLst>
          </p:cNvPr>
          <p:cNvCxnSpPr>
            <a:cxnSpLocks/>
          </p:cNvCxnSpPr>
          <p:nvPr/>
        </p:nvCxnSpPr>
        <p:spPr>
          <a:xfrm>
            <a:off x="8075612" y="2057400"/>
            <a:ext cx="990600" cy="127760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770F51-3492-47DC-B950-C27F78C8E803}"/>
              </a:ext>
            </a:extLst>
          </p:cNvPr>
          <p:cNvSpPr txBox="1"/>
          <p:nvPr/>
        </p:nvSpPr>
        <p:spPr>
          <a:xfrm>
            <a:off x="4417124" y="1655756"/>
            <a:ext cx="2718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videos, </a:t>
            </a:r>
          </a:p>
          <a:p>
            <a:r>
              <a:rPr lang="en-US" sz="2000" dirty="0"/>
              <a:t>tutorials,</a:t>
            </a:r>
          </a:p>
          <a:p>
            <a:r>
              <a:rPr lang="en-US" sz="2000" dirty="0"/>
              <a:t>learning system lessons,</a:t>
            </a:r>
          </a:p>
          <a:p>
            <a:r>
              <a:rPr lang="en-US" sz="2000" dirty="0"/>
              <a:t>gamification,</a:t>
            </a:r>
          </a:p>
          <a:p>
            <a:r>
              <a:rPr lang="en-US" sz="2000" dirty="0"/>
              <a:t>active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B6E82-CF19-4BCB-B8C8-E62C8E9A8D6E}"/>
              </a:ext>
            </a:extLst>
          </p:cNvPr>
          <p:cNvSpPr txBox="1"/>
          <p:nvPr/>
        </p:nvSpPr>
        <p:spPr>
          <a:xfrm>
            <a:off x="9285752" y="1167835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-party lessons, </a:t>
            </a:r>
          </a:p>
          <a:p>
            <a:r>
              <a:rPr lang="en-US" sz="2000" dirty="0"/>
              <a:t>online tutorials,</a:t>
            </a:r>
          </a:p>
          <a:p>
            <a:r>
              <a:rPr lang="en-US" sz="2000" dirty="0"/>
              <a:t>academic publications,</a:t>
            </a:r>
          </a:p>
          <a:p>
            <a:r>
              <a:rPr lang="en-US" sz="2000" dirty="0"/>
              <a:t>public databases,</a:t>
            </a:r>
          </a:p>
          <a:p>
            <a:r>
              <a:rPr lang="en-US" sz="2000" dirty="0"/>
              <a:t>solutions archives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071643-D7CD-4044-8D14-AD8028D32C6F}"/>
              </a:ext>
            </a:extLst>
          </p:cNvPr>
          <p:cNvCxnSpPr>
            <a:cxnSpLocks/>
          </p:cNvCxnSpPr>
          <p:nvPr/>
        </p:nvCxnSpPr>
        <p:spPr>
          <a:xfrm flipH="1">
            <a:off x="9904412" y="2925483"/>
            <a:ext cx="494928" cy="53920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E7A4BB-2650-48D4-8354-6896D40BC3DA}"/>
              </a:ext>
            </a:extLst>
          </p:cNvPr>
          <p:cNvCxnSpPr>
            <a:cxnSpLocks/>
          </p:cNvCxnSpPr>
          <p:nvPr/>
        </p:nvCxnSpPr>
        <p:spPr>
          <a:xfrm flipV="1">
            <a:off x="9484940" y="2846524"/>
            <a:ext cx="553007" cy="57069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E3EF0D4-5797-48BD-8357-752E3F1A1B92}"/>
              </a:ext>
            </a:extLst>
          </p:cNvPr>
          <p:cNvSpPr txBox="1"/>
          <p:nvPr/>
        </p:nvSpPr>
        <p:spPr>
          <a:xfrm>
            <a:off x="5121353" y="3810000"/>
            <a:ext cx="2126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Powerpoints</a:t>
            </a:r>
            <a:r>
              <a:rPr lang="en-US" sz="2000" dirty="0"/>
              <a:t>,</a:t>
            </a:r>
          </a:p>
          <a:p>
            <a:r>
              <a:rPr lang="en-US" sz="2000" dirty="0"/>
              <a:t>videos,</a:t>
            </a:r>
          </a:p>
          <a:p>
            <a:r>
              <a:rPr lang="en-US" sz="2000" dirty="0"/>
              <a:t>online posts,</a:t>
            </a:r>
          </a:p>
          <a:p>
            <a:r>
              <a:rPr lang="en-US" sz="2000" dirty="0"/>
              <a:t>spreadsheets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BFFE0A-6850-47A5-80FF-B35408D330D7}"/>
              </a:ext>
            </a:extLst>
          </p:cNvPr>
          <p:cNvSpPr txBox="1"/>
          <p:nvPr/>
        </p:nvSpPr>
        <p:spPr>
          <a:xfrm>
            <a:off x="9218612" y="4765918"/>
            <a:ext cx="194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emails, </a:t>
            </a:r>
          </a:p>
          <a:p>
            <a:r>
              <a:rPr lang="en-US" sz="2000" dirty="0"/>
              <a:t>   texts, </a:t>
            </a:r>
            <a:br>
              <a:rPr lang="en-US" sz="2000" dirty="0"/>
            </a:br>
            <a:r>
              <a:rPr lang="en-US" sz="2000" dirty="0"/>
              <a:t>     collaborative</a:t>
            </a:r>
            <a:br>
              <a:rPr lang="en-US" sz="2000" dirty="0"/>
            </a:br>
            <a:r>
              <a:rPr lang="en-US" sz="2000" dirty="0"/>
              <a:t>        documents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3D8681-C4C7-4D7F-B74E-055B0186DADE}"/>
              </a:ext>
            </a:extLst>
          </p:cNvPr>
          <p:cNvSpPr txBox="1"/>
          <p:nvPr/>
        </p:nvSpPr>
        <p:spPr>
          <a:xfrm>
            <a:off x="227012" y="5572780"/>
            <a:ext cx="8981732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PC’s, laptops, tablets, smartphones, ‘clickers’, electronic whiteboards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15041C-B8E7-48FF-BDBE-6EA046BC8379}"/>
              </a:ext>
            </a:extLst>
          </p:cNvPr>
          <p:cNvCxnSpPr>
            <a:cxnSpLocks/>
          </p:cNvCxnSpPr>
          <p:nvPr/>
        </p:nvCxnSpPr>
        <p:spPr>
          <a:xfrm flipV="1">
            <a:off x="6475412" y="2057400"/>
            <a:ext cx="1066800" cy="1264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A57218-3D7E-4F76-9C46-26D91229EB54}"/>
              </a:ext>
            </a:extLst>
          </p:cNvPr>
          <p:cNvCxnSpPr>
            <a:cxnSpLocks/>
          </p:cNvCxnSpPr>
          <p:nvPr/>
        </p:nvCxnSpPr>
        <p:spPr>
          <a:xfrm flipV="1">
            <a:off x="6475412" y="1752600"/>
            <a:ext cx="2733332" cy="1569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96520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of New Information Flows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572AD-DFC8-4066-80A0-D9D8A17777D9}"/>
              </a:ext>
            </a:extLst>
          </p:cNvPr>
          <p:cNvSpPr txBox="1"/>
          <p:nvPr/>
        </p:nvSpPr>
        <p:spPr>
          <a:xfrm>
            <a:off x="1217612" y="1219200"/>
            <a:ext cx="967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ASYMMETRIC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Business              Consumers</a:t>
            </a:r>
            <a:br>
              <a:rPr lang="en-US" sz="2800" dirty="0"/>
            </a:br>
            <a:r>
              <a:rPr lang="en-US" sz="2800" dirty="0"/>
              <a:t>                                                Businesses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Online Platforms</a:t>
            </a:r>
            <a:br>
              <a:rPr lang="en-US" sz="2800" dirty="0"/>
            </a:br>
            <a:r>
              <a:rPr lang="en-US" sz="2800" dirty="0"/>
              <a:t>                                                Consumers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SYMMETRIC 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Business to Business (competitors)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Consumer to consumer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recommendations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reviews and ratings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forums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29C952-8B8C-450E-AAF7-84291504F735}"/>
              </a:ext>
            </a:extLst>
          </p:cNvPr>
          <p:cNvCxnSpPr>
            <a:cxnSpLocks/>
          </p:cNvCxnSpPr>
          <p:nvPr/>
        </p:nvCxnSpPr>
        <p:spPr>
          <a:xfrm>
            <a:off x="3732212" y="2057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5C63C4-524C-4D38-B976-CE97FC8F03B6}"/>
              </a:ext>
            </a:extLst>
          </p:cNvPr>
          <p:cNvCxnSpPr>
            <a:cxnSpLocks/>
          </p:cNvCxnSpPr>
          <p:nvPr/>
        </p:nvCxnSpPr>
        <p:spPr>
          <a:xfrm>
            <a:off x="4958198" y="2925812"/>
            <a:ext cx="1150450" cy="2667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1BE768-8844-40E1-9F26-96A7F021ADD2}"/>
              </a:ext>
            </a:extLst>
          </p:cNvPr>
          <p:cNvCxnSpPr>
            <a:cxnSpLocks/>
          </p:cNvCxnSpPr>
          <p:nvPr/>
        </p:nvCxnSpPr>
        <p:spPr>
          <a:xfrm flipV="1">
            <a:off x="4951412" y="2362200"/>
            <a:ext cx="1143000" cy="381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59DA7D-DE9F-4E31-9950-9738274E6C76}"/>
              </a:ext>
            </a:extLst>
          </p:cNvPr>
          <p:cNvSpPr txBox="1"/>
          <p:nvPr/>
        </p:nvSpPr>
        <p:spPr>
          <a:xfrm>
            <a:off x="8228012" y="1219200"/>
            <a:ext cx="3429000" cy="526297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Diverse channels</a:t>
            </a:r>
          </a:p>
          <a:p>
            <a:endParaRPr lang="en-US" sz="2800" dirty="0"/>
          </a:p>
          <a:p>
            <a:r>
              <a:rPr lang="en-US" sz="2800" dirty="0"/>
              <a:t>Diverse data types</a:t>
            </a:r>
          </a:p>
          <a:p>
            <a:endParaRPr lang="en-US" sz="2800" dirty="0"/>
          </a:p>
          <a:p>
            <a:r>
              <a:rPr lang="en-US" sz="2800" dirty="0"/>
              <a:t>Big increase in unstructured data</a:t>
            </a:r>
          </a:p>
          <a:p>
            <a:endParaRPr lang="en-US" sz="2800" dirty="0"/>
          </a:p>
          <a:p>
            <a:r>
              <a:rPr lang="en-US" sz="2800" dirty="0"/>
              <a:t>Many more information sources</a:t>
            </a:r>
          </a:p>
          <a:p>
            <a:endParaRPr lang="en-US" sz="2800" dirty="0"/>
          </a:p>
          <a:p>
            <a:r>
              <a:rPr lang="en-US" sz="2800" dirty="0"/>
              <a:t>Increased consumer presence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F97302-2822-4530-813C-016D3B3A269D}"/>
              </a:ext>
            </a:extLst>
          </p:cNvPr>
          <p:cNvCxnSpPr>
            <a:cxnSpLocks/>
          </p:cNvCxnSpPr>
          <p:nvPr/>
        </p:nvCxnSpPr>
        <p:spPr>
          <a:xfrm>
            <a:off x="3808412" y="18288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96520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of New Information Flows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572AD-DFC8-4066-80A0-D9D8A17777D9}"/>
              </a:ext>
            </a:extLst>
          </p:cNvPr>
          <p:cNvSpPr txBox="1"/>
          <p:nvPr/>
        </p:nvSpPr>
        <p:spPr>
          <a:xfrm>
            <a:off x="760412" y="12192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STATIC Information Artifacts 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Books, e-books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Television, Films, streaming services content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Music CD’s, LP’s, MP3’s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Product catalog information</a:t>
            </a:r>
          </a:p>
          <a:p>
            <a:pPr lvl="1"/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DYNAMIC Information Processes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Customized content, ads, products, ‘feeds’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Interactive websites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PC, online, and multiplayer Games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Editable content (Wikipedia)</a:t>
            </a:r>
            <a:br>
              <a:rPr lang="en-US" sz="2800" dirty="0"/>
            </a:br>
            <a:r>
              <a:rPr lang="en-US" sz="2800" dirty="0"/>
              <a:t> 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76F4-773F-4181-AB7C-4BFA0692B9B1}"/>
              </a:ext>
            </a:extLst>
          </p:cNvPr>
          <p:cNvSpPr txBox="1"/>
          <p:nvPr/>
        </p:nvSpPr>
        <p:spPr>
          <a:xfrm>
            <a:off x="7847012" y="1489770"/>
            <a:ext cx="3276600" cy="35394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From </a:t>
            </a:r>
            <a:br>
              <a:rPr lang="en-US" sz="2800" dirty="0"/>
            </a:br>
            <a:r>
              <a:rPr lang="en-US" sz="2800" dirty="0"/>
              <a:t>Mass Market</a:t>
            </a:r>
          </a:p>
          <a:p>
            <a:r>
              <a:rPr lang="en-US" sz="2800" dirty="0"/>
              <a:t>   To</a:t>
            </a:r>
          </a:p>
          <a:p>
            <a:r>
              <a:rPr lang="en-US" sz="2800" dirty="0"/>
              <a:t>Segmented Market</a:t>
            </a:r>
          </a:p>
          <a:p>
            <a:r>
              <a:rPr lang="en-US" sz="2800" dirty="0"/>
              <a:t>   To </a:t>
            </a:r>
            <a:br>
              <a:rPr lang="en-US" sz="2800" dirty="0"/>
            </a:br>
            <a:r>
              <a:rPr lang="en-US" sz="2800" dirty="0"/>
              <a:t>Customizable Market</a:t>
            </a:r>
          </a:p>
          <a:p>
            <a:r>
              <a:rPr lang="en-US" sz="2800" dirty="0"/>
              <a:t>   To</a:t>
            </a:r>
          </a:p>
          <a:p>
            <a:r>
              <a:rPr lang="en-US" sz="2800" dirty="0"/>
              <a:t>Individual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CA936-43D9-4E33-8DD0-A64D878C99AC}"/>
              </a:ext>
            </a:extLst>
          </p:cNvPr>
          <p:cNvSpPr txBox="1"/>
          <p:nvPr/>
        </p:nvSpPr>
        <p:spPr>
          <a:xfrm>
            <a:off x="610611" y="5638800"/>
            <a:ext cx="10817802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Still have Dominant Products – Add new niches, Add ‘market of one’</a:t>
            </a:r>
          </a:p>
        </p:txBody>
      </p:sp>
    </p:spTree>
    <p:extLst>
      <p:ext uri="{BB962C8B-B14F-4D97-AF65-F5344CB8AC3E}">
        <p14:creationId xmlns:p14="http://schemas.microsoft.com/office/powerpoint/2010/main" val="1635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96520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of New Information Flows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572AD-DFC8-4066-80A0-D9D8A17777D9}"/>
              </a:ext>
            </a:extLst>
          </p:cNvPr>
          <p:cNvSpPr txBox="1"/>
          <p:nvPr/>
        </p:nvSpPr>
        <p:spPr>
          <a:xfrm>
            <a:off x="760412" y="12192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PASSIVE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Content consumers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Product users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Recipients of curated information</a:t>
            </a:r>
          </a:p>
          <a:p>
            <a:pPr lvl="1"/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Content reproducers (!)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Content distributors (!)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Content remixers (!)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New content creators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Co-designers of products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Co-curators of information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76F4-773F-4181-AB7C-4BFA0692B9B1}"/>
              </a:ext>
            </a:extLst>
          </p:cNvPr>
          <p:cNvSpPr txBox="1"/>
          <p:nvPr/>
        </p:nvSpPr>
        <p:spPr>
          <a:xfrm>
            <a:off x="6932612" y="1219200"/>
            <a:ext cx="3276600" cy="181588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Consumers can potentially intervene at multiple points of the value 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CA936-43D9-4E33-8DD0-A64D878C99AC}"/>
              </a:ext>
            </a:extLst>
          </p:cNvPr>
          <p:cNvSpPr txBox="1"/>
          <p:nvPr/>
        </p:nvSpPr>
        <p:spPr>
          <a:xfrm>
            <a:off x="610611" y="5638800"/>
            <a:ext cx="10817802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Still have passively used Products – Add new roles, Add new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9A354-AA1D-4DB2-A726-538D50504F9B}"/>
              </a:ext>
            </a:extLst>
          </p:cNvPr>
          <p:cNvSpPr txBox="1"/>
          <p:nvPr/>
        </p:nvSpPr>
        <p:spPr>
          <a:xfrm>
            <a:off x="6246812" y="3604468"/>
            <a:ext cx="5638800" cy="138499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Special-interest communities and subcultures can organize around brands, genres, celebrities, activities</a:t>
            </a:r>
          </a:p>
        </p:txBody>
      </p:sp>
    </p:spTree>
    <p:extLst>
      <p:ext uri="{BB962C8B-B14F-4D97-AF65-F5344CB8AC3E}">
        <p14:creationId xmlns:p14="http://schemas.microsoft.com/office/powerpoint/2010/main" val="24265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7924800" cy="159258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of New Information Flows 4:</a:t>
            </a:r>
          </a:p>
          <a:p>
            <a:r>
              <a:rPr lang="en-US" sz="1200" dirty="0">
                <a:solidFill>
                  <a:schemeClr val="bg1"/>
                </a:solidFill>
              </a:rPr>
              <a:t>s</a:t>
            </a:r>
            <a:br>
              <a:rPr lang="en-US" dirty="0"/>
            </a:br>
            <a:r>
              <a:rPr lang="en-US" dirty="0"/>
              <a:t>    Information Domains </a:t>
            </a:r>
            <a:r>
              <a:rPr lang="en-US" i="1" dirty="0"/>
              <a:t>OVERLAP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32494-5CE8-4C77-B922-A0D1E4DE15D3}"/>
              </a:ext>
            </a:extLst>
          </p:cNvPr>
          <p:cNvSpPr txBox="1"/>
          <p:nvPr/>
        </p:nvSpPr>
        <p:spPr>
          <a:xfrm>
            <a:off x="8493919" y="1507448"/>
            <a:ext cx="281940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Information </a:t>
            </a:r>
            <a:r>
              <a:rPr lang="en-US" sz="2800" i="1" u="sng" dirty="0"/>
              <a:t>Crossover</a:t>
            </a:r>
            <a:r>
              <a:rPr lang="en-US" sz="2800" i="1" dirty="0"/>
              <a:t> Platforms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3200" b="1" dirty="0"/>
              <a:t>SOCIAL MEDIA</a:t>
            </a:r>
          </a:p>
          <a:p>
            <a:r>
              <a:rPr lang="en-US" sz="2800" dirty="0"/>
              <a:t>Texts, emails</a:t>
            </a:r>
          </a:p>
          <a:p>
            <a:r>
              <a:rPr lang="en-US" sz="2800" dirty="0"/>
              <a:t>Websites</a:t>
            </a:r>
          </a:p>
          <a:p>
            <a:r>
              <a:rPr lang="en-US" sz="2800" dirty="0"/>
              <a:t>Forums</a:t>
            </a:r>
          </a:p>
          <a:p>
            <a:r>
              <a:rPr lang="en-US" sz="2800" dirty="0"/>
              <a:t>Chat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96B98E-A21A-46A7-BDFF-1B1E68E6A4B0}"/>
              </a:ext>
            </a:extLst>
          </p:cNvPr>
          <p:cNvSpPr/>
          <p:nvPr/>
        </p:nvSpPr>
        <p:spPr>
          <a:xfrm>
            <a:off x="2421572" y="2308860"/>
            <a:ext cx="2339340" cy="1722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BE30270-200E-47EF-84C1-9991C9AB3318}"/>
              </a:ext>
            </a:extLst>
          </p:cNvPr>
          <p:cNvSpPr txBox="1"/>
          <p:nvPr/>
        </p:nvSpPr>
        <p:spPr>
          <a:xfrm>
            <a:off x="2772092" y="2552700"/>
            <a:ext cx="1295400" cy="396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C25E45-A388-45A6-AC0C-779C4BE1673C}"/>
              </a:ext>
            </a:extLst>
          </p:cNvPr>
          <p:cNvSpPr/>
          <p:nvPr/>
        </p:nvSpPr>
        <p:spPr>
          <a:xfrm>
            <a:off x="3823652" y="2651760"/>
            <a:ext cx="2522220" cy="1813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7983388-B1AB-45C4-87DA-A0344559C5AC}"/>
              </a:ext>
            </a:extLst>
          </p:cNvPr>
          <p:cNvSpPr txBox="1"/>
          <p:nvPr/>
        </p:nvSpPr>
        <p:spPr>
          <a:xfrm>
            <a:off x="3514584" y="4823460"/>
            <a:ext cx="2209800" cy="396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Entertainment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25540E-8BC6-4C2D-8323-15A45D76E506}"/>
              </a:ext>
            </a:extLst>
          </p:cNvPr>
          <p:cNvSpPr/>
          <p:nvPr/>
        </p:nvSpPr>
        <p:spPr>
          <a:xfrm>
            <a:off x="2871152" y="3368040"/>
            <a:ext cx="3147060" cy="2141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C5DAD1F3-8FDA-4B5D-98F6-F07C25E6FD18}"/>
              </a:ext>
            </a:extLst>
          </p:cNvPr>
          <p:cNvSpPr txBox="1"/>
          <p:nvPr/>
        </p:nvSpPr>
        <p:spPr>
          <a:xfrm>
            <a:off x="5411510" y="3147060"/>
            <a:ext cx="998220" cy="396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79F787-E3EE-4136-A16D-FAE422F357B9}"/>
              </a:ext>
            </a:extLst>
          </p:cNvPr>
          <p:cNvSpPr/>
          <p:nvPr/>
        </p:nvSpPr>
        <p:spPr>
          <a:xfrm>
            <a:off x="682576" y="3147060"/>
            <a:ext cx="3727816" cy="1699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27F28054-3305-484C-B248-5716CAEA2CF7}"/>
              </a:ext>
            </a:extLst>
          </p:cNvPr>
          <p:cNvSpPr txBox="1"/>
          <p:nvPr/>
        </p:nvSpPr>
        <p:spPr>
          <a:xfrm>
            <a:off x="991644" y="3749040"/>
            <a:ext cx="1894748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Neighbors &amp;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F9D65E-619D-4C3B-96A6-B2E80F451FD1}"/>
              </a:ext>
            </a:extLst>
          </p:cNvPr>
          <p:cNvSpPr/>
          <p:nvPr/>
        </p:nvSpPr>
        <p:spPr>
          <a:xfrm>
            <a:off x="4113212" y="1737360"/>
            <a:ext cx="2522220" cy="1257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9E47B8D9-BCC1-46B9-A460-79345CCA59B3}"/>
              </a:ext>
            </a:extLst>
          </p:cNvPr>
          <p:cNvSpPr txBox="1"/>
          <p:nvPr/>
        </p:nvSpPr>
        <p:spPr>
          <a:xfrm>
            <a:off x="5050472" y="2072640"/>
            <a:ext cx="1424940" cy="396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B8470A-9524-479A-93E3-DEBC162CA729}"/>
              </a:ext>
            </a:extLst>
          </p:cNvPr>
          <p:cNvSpPr/>
          <p:nvPr/>
        </p:nvSpPr>
        <p:spPr>
          <a:xfrm>
            <a:off x="2398712" y="1744980"/>
            <a:ext cx="2278380" cy="1623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3BBF41-83BF-4F92-9542-0B2864C350AB}"/>
              </a:ext>
            </a:extLst>
          </p:cNvPr>
          <p:cNvSpPr txBox="1"/>
          <p:nvPr/>
        </p:nvSpPr>
        <p:spPr>
          <a:xfrm>
            <a:off x="2791142" y="1889760"/>
            <a:ext cx="1424940" cy="396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665B07B-138E-4861-8DB8-91B160C27E09}"/>
              </a:ext>
            </a:extLst>
          </p:cNvPr>
          <p:cNvSpPr txBox="1">
            <a:spLocks/>
          </p:cNvSpPr>
          <p:nvPr/>
        </p:nvSpPr>
        <p:spPr>
          <a:xfrm>
            <a:off x="665162" y="5552803"/>
            <a:ext cx="8191500" cy="73152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Information Exchange Networks </a:t>
            </a:r>
            <a:r>
              <a:rPr lang="en-US" i="1" dirty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42713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9012" y="304800"/>
            <a:ext cx="10360501" cy="660400"/>
          </a:xfrm>
        </p:spPr>
        <p:txBody>
          <a:bodyPr/>
          <a:lstStyle/>
          <a:p>
            <a:r>
              <a:rPr lang="en-US" u="sng" dirty="0"/>
              <a:t>Product Discovery Case: Electronic Music Overseas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E9F9C-2EC4-43A8-9D17-B1F25724E58E}"/>
              </a:ext>
            </a:extLst>
          </p:cNvPr>
          <p:cNvSpPr txBox="1"/>
          <p:nvPr/>
        </p:nvSpPr>
        <p:spPr>
          <a:xfrm>
            <a:off x="912812" y="114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- Children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CF0E0-DFD7-446A-B96E-22CF01733536}"/>
              </a:ext>
            </a:extLst>
          </p:cNvPr>
          <p:cNvSpPr txBox="1"/>
          <p:nvPr/>
        </p:nvSpPr>
        <p:spPr>
          <a:xfrm>
            <a:off x="989012" y="1981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YouTube – Kids React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4FE40D-6F86-4A1B-B076-A502B9FE7D2D}"/>
              </a:ext>
            </a:extLst>
          </p:cNvPr>
          <p:cNvCxnSpPr>
            <a:cxnSpLocks/>
          </p:cNvCxnSpPr>
          <p:nvPr/>
        </p:nvCxnSpPr>
        <p:spPr>
          <a:xfrm>
            <a:off x="2055812" y="1600200"/>
            <a:ext cx="228600" cy="5232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1F6048-9328-4D95-A087-A3344ADF2465}"/>
              </a:ext>
            </a:extLst>
          </p:cNvPr>
          <p:cNvCxnSpPr>
            <a:cxnSpLocks/>
          </p:cNvCxnSpPr>
          <p:nvPr/>
        </p:nvCxnSpPr>
        <p:spPr>
          <a:xfrm flipH="1">
            <a:off x="2132012" y="2504420"/>
            <a:ext cx="152400" cy="39118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FE4C4E-C0FB-42F1-88B4-DA1CEA19CB1F}"/>
              </a:ext>
            </a:extLst>
          </p:cNvPr>
          <p:cNvSpPr txBox="1"/>
          <p:nvPr/>
        </p:nvSpPr>
        <p:spPr>
          <a:xfrm>
            <a:off x="747553" y="27432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Kyary</a:t>
            </a:r>
            <a:r>
              <a:rPr lang="en-US" sz="2800" dirty="0"/>
              <a:t> </a:t>
            </a:r>
            <a:r>
              <a:rPr lang="en-US" sz="2800" dirty="0" err="1"/>
              <a:t>Pamyu</a:t>
            </a:r>
            <a:r>
              <a:rPr lang="en-US" sz="2800" dirty="0"/>
              <a:t> – </a:t>
            </a:r>
            <a:r>
              <a:rPr lang="en-US" sz="2800" dirty="0" err="1"/>
              <a:t>Pon</a:t>
            </a:r>
            <a:r>
              <a:rPr lang="en-US" sz="2800" dirty="0"/>
              <a:t> </a:t>
            </a:r>
            <a:r>
              <a:rPr lang="en-US" sz="2800" dirty="0" err="1"/>
              <a:t>Pon</a:t>
            </a:r>
            <a:r>
              <a:rPr lang="en-US" sz="2800" dirty="0"/>
              <a:t> </a:t>
            </a:r>
            <a:r>
              <a:rPr lang="en-US" sz="2800" dirty="0" err="1"/>
              <a:t>Pon</a:t>
            </a:r>
            <a:endParaRPr lang="en-US" sz="2800" dirty="0"/>
          </a:p>
          <a:p>
            <a:r>
              <a:rPr lang="en-US" sz="2800" dirty="0"/>
              <a:t>   (song           songs)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2C6D10-8889-4676-B049-05040862AD11}"/>
              </a:ext>
            </a:extLst>
          </p:cNvPr>
          <p:cNvCxnSpPr>
            <a:cxnSpLocks/>
          </p:cNvCxnSpPr>
          <p:nvPr/>
        </p:nvCxnSpPr>
        <p:spPr>
          <a:xfrm flipV="1">
            <a:off x="1962910" y="3464030"/>
            <a:ext cx="68580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3AD933-7693-4CD5-82B9-B8B3F724C26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766821" y="3697307"/>
            <a:ext cx="152432" cy="505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4E0BDC-988E-40B8-BB88-EA545690609B}"/>
              </a:ext>
            </a:extLst>
          </p:cNvPr>
          <p:cNvSpPr txBox="1"/>
          <p:nvPr/>
        </p:nvSpPr>
        <p:spPr>
          <a:xfrm>
            <a:off x="608012" y="411608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Yasutaka Nakata</a:t>
            </a:r>
            <a:br>
              <a:rPr lang="en-US" sz="2800" dirty="0"/>
            </a:br>
            <a:r>
              <a:rPr lang="en-US" sz="2800" dirty="0"/>
              <a:t>   composer, producer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035039-0528-49C8-B0EE-4855E960D9DF}"/>
              </a:ext>
            </a:extLst>
          </p:cNvPr>
          <p:cNvCxnSpPr>
            <a:cxnSpLocks/>
          </p:cNvCxnSpPr>
          <p:nvPr/>
        </p:nvCxnSpPr>
        <p:spPr>
          <a:xfrm flipH="1">
            <a:off x="1634533" y="5070193"/>
            <a:ext cx="192679" cy="4796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4D32768-FB4A-489A-8DF5-97661843AF74}"/>
              </a:ext>
            </a:extLst>
          </p:cNvPr>
          <p:cNvSpPr txBox="1"/>
          <p:nvPr/>
        </p:nvSpPr>
        <p:spPr>
          <a:xfrm>
            <a:off x="1414270" y="5495117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J-Pop fan sites, lists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2FF6D8-CFF8-4FF8-BD1A-0185E7882CD5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691936" y="1384757"/>
            <a:ext cx="2021475" cy="41419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1D7E33-1256-4639-AFE4-7E75E5389A9B}"/>
              </a:ext>
            </a:extLst>
          </p:cNvPr>
          <p:cNvSpPr txBox="1"/>
          <p:nvPr/>
        </p:nvSpPr>
        <p:spPr>
          <a:xfrm>
            <a:off x="5713411" y="907703"/>
            <a:ext cx="548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MEG, Perfume, Capsule, Ami Suzuki</a:t>
            </a:r>
            <a:br>
              <a:rPr lang="en-US" sz="2800" dirty="0"/>
            </a:br>
            <a:r>
              <a:rPr lang="en-US" sz="2800" dirty="0"/>
              <a:t>  (performers of Nakata songs)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8A34EA-D2F6-41CF-BAFB-94E04ADA0D69}"/>
              </a:ext>
            </a:extLst>
          </p:cNvPr>
          <p:cNvCxnSpPr>
            <a:cxnSpLocks/>
          </p:cNvCxnSpPr>
          <p:nvPr/>
        </p:nvCxnSpPr>
        <p:spPr>
          <a:xfrm flipH="1">
            <a:off x="5942012" y="1861810"/>
            <a:ext cx="232368" cy="64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CF891F-9269-44DD-B007-DB2332FEF973}"/>
              </a:ext>
            </a:extLst>
          </p:cNvPr>
          <p:cNvSpPr txBox="1"/>
          <p:nvPr/>
        </p:nvSpPr>
        <p:spPr>
          <a:xfrm>
            <a:off x="5448891" y="240978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Imported CD’s - $$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0D666F-6F37-4820-A50D-68CAE5D670A7}"/>
              </a:ext>
            </a:extLst>
          </p:cNvPr>
          <p:cNvSpPr txBox="1"/>
          <p:nvPr/>
        </p:nvSpPr>
        <p:spPr>
          <a:xfrm>
            <a:off x="4951412" y="3343148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Babymetal</a:t>
            </a:r>
            <a:r>
              <a:rPr lang="en-US" sz="2800" dirty="0"/>
              <a:t>, Buddy Girl, Judy &amp; Mary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CEB9761-0AB2-4C07-87AA-80BCD99AEC76}"/>
              </a:ext>
            </a:extLst>
          </p:cNvPr>
          <p:cNvCxnSpPr>
            <a:cxnSpLocks/>
          </p:cNvCxnSpPr>
          <p:nvPr/>
        </p:nvCxnSpPr>
        <p:spPr>
          <a:xfrm flipH="1">
            <a:off x="5675312" y="2933005"/>
            <a:ext cx="114300" cy="526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8846B5-69D0-415D-833C-23F3560BEAE2}"/>
              </a:ext>
            </a:extLst>
          </p:cNvPr>
          <p:cNvCxnSpPr>
            <a:cxnSpLocks/>
          </p:cNvCxnSpPr>
          <p:nvPr/>
        </p:nvCxnSpPr>
        <p:spPr>
          <a:xfrm flipV="1">
            <a:off x="6399212" y="2933005"/>
            <a:ext cx="152400" cy="468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089992C-D3C5-424F-B3CE-03ECE7C3BF2C}"/>
              </a:ext>
            </a:extLst>
          </p:cNvPr>
          <p:cNvSpPr txBox="1"/>
          <p:nvPr/>
        </p:nvSpPr>
        <p:spPr>
          <a:xfrm>
            <a:off x="4913312" y="466777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K-Pop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0183AC-F2E8-423B-A4ED-6753111AF47F}"/>
              </a:ext>
            </a:extLst>
          </p:cNvPr>
          <p:cNvCxnSpPr>
            <a:cxnSpLocks/>
          </p:cNvCxnSpPr>
          <p:nvPr/>
        </p:nvCxnSpPr>
        <p:spPr>
          <a:xfrm flipH="1">
            <a:off x="5269104" y="4248607"/>
            <a:ext cx="114300" cy="526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4B89DDE-8F71-4CA3-B338-59226B8AF39D}"/>
              </a:ext>
            </a:extLst>
          </p:cNvPr>
          <p:cNvSpPr txBox="1"/>
          <p:nvPr/>
        </p:nvSpPr>
        <p:spPr>
          <a:xfrm>
            <a:off x="4751788" y="552672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Idiotape</a:t>
            </a:r>
            <a:r>
              <a:rPr lang="en-US" sz="2800" dirty="0"/>
              <a:t>, </a:t>
            </a:r>
            <a:r>
              <a:rPr lang="en-US" sz="2800" dirty="0" err="1"/>
              <a:t>Psy</a:t>
            </a:r>
            <a:r>
              <a:rPr lang="en-US" sz="2800" dirty="0"/>
              <a:t>, </a:t>
            </a:r>
            <a:r>
              <a:rPr lang="en-US" sz="2800" dirty="0" err="1"/>
              <a:t>Blackpink</a:t>
            </a:r>
            <a:r>
              <a:rPr lang="en-US" sz="2800" dirty="0"/>
              <a:t>, BTS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3FEE63-42D0-4F9C-AE96-913926D120FA}"/>
              </a:ext>
            </a:extLst>
          </p:cNvPr>
          <p:cNvCxnSpPr>
            <a:cxnSpLocks/>
          </p:cNvCxnSpPr>
          <p:nvPr/>
        </p:nvCxnSpPr>
        <p:spPr>
          <a:xfrm flipH="1">
            <a:off x="5011641" y="5150196"/>
            <a:ext cx="114300" cy="526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415AC81-B606-4649-8E73-0D0BB2E066FA}"/>
              </a:ext>
            </a:extLst>
          </p:cNvPr>
          <p:cNvCxnSpPr>
            <a:cxnSpLocks/>
          </p:cNvCxnSpPr>
          <p:nvPr/>
        </p:nvCxnSpPr>
        <p:spPr>
          <a:xfrm flipH="1">
            <a:off x="4119658" y="5871576"/>
            <a:ext cx="621116" cy="3768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DED21C7-7F3C-4316-84C3-32DC4CF8A12A}"/>
              </a:ext>
            </a:extLst>
          </p:cNvPr>
          <p:cNvSpPr txBox="1"/>
          <p:nvPr/>
        </p:nvSpPr>
        <p:spPr>
          <a:xfrm>
            <a:off x="1236662" y="6119796"/>
            <a:ext cx="318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K-Pop fan sites, lists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CCA63F-8920-4C81-9F4C-BAF7EC59523A}"/>
              </a:ext>
            </a:extLst>
          </p:cNvPr>
          <p:cNvSpPr txBox="1"/>
          <p:nvPr/>
        </p:nvSpPr>
        <p:spPr>
          <a:xfrm>
            <a:off x="23129" y="520017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media groups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F70674B-8448-42AB-AB51-69F22056544D}"/>
              </a:ext>
            </a:extLst>
          </p:cNvPr>
          <p:cNvCxnSpPr>
            <a:cxnSpLocks/>
          </p:cNvCxnSpPr>
          <p:nvPr/>
        </p:nvCxnSpPr>
        <p:spPr>
          <a:xfrm flipH="1">
            <a:off x="493712" y="4593139"/>
            <a:ext cx="191302" cy="684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FECC0EC-D399-45EE-A1BF-8AB9519B8B1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970018" y="5665154"/>
            <a:ext cx="444252" cy="91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45520E8-CD15-446F-AFB9-D66D68256E52}"/>
              </a:ext>
            </a:extLst>
          </p:cNvPr>
          <p:cNvCxnSpPr>
            <a:cxnSpLocks/>
          </p:cNvCxnSpPr>
          <p:nvPr/>
        </p:nvCxnSpPr>
        <p:spPr>
          <a:xfrm flipH="1" flipV="1">
            <a:off x="970018" y="6131220"/>
            <a:ext cx="329516" cy="1597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8E5FE8-99E8-4DD1-9F75-91B169B8F6CA}"/>
              </a:ext>
            </a:extLst>
          </p:cNvPr>
          <p:cNvCxnSpPr>
            <a:cxnSpLocks/>
          </p:cNvCxnSpPr>
          <p:nvPr/>
        </p:nvCxnSpPr>
        <p:spPr>
          <a:xfrm>
            <a:off x="8761412" y="1883409"/>
            <a:ext cx="0" cy="655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9809F00-CD00-4970-87BB-863BCB41A372}"/>
              </a:ext>
            </a:extLst>
          </p:cNvPr>
          <p:cNvSpPr txBox="1"/>
          <p:nvPr/>
        </p:nvSpPr>
        <p:spPr>
          <a:xfrm>
            <a:off x="8370348" y="2504420"/>
            <a:ext cx="88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BB02D6-9099-4BBF-BBF3-1E7F94338587}"/>
              </a:ext>
            </a:extLst>
          </p:cNvPr>
          <p:cNvSpPr txBox="1"/>
          <p:nvPr/>
        </p:nvSpPr>
        <p:spPr>
          <a:xfrm>
            <a:off x="7750384" y="3437783"/>
            <a:ext cx="1925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Daft Punk, Brian Eno, </a:t>
            </a:r>
          </a:p>
          <a:p>
            <a:r>
              <a:rPr lang="en-US" sz="2800" dirty="0"/>
              <a:t>Andy Stott,</a:t>
            </a:r>
            <a:br>
              <a:rPr lang="en-US" sz="2800" dirty="0"/>
            </a:br>
            <a:r>
              <a:rPr lang="en-US" sz="2800" dirty="0" err="1"/>
              <a:t>Aphex</a:t>
            </a:r>
            <a:r>
              <a:rPr lang="en-US" sz="2800" dirty="0"/>
              <a:t> Twin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A25D27-0AC3-4EB4-AB5D-315A4F303880}"/>
              </a:ext>
            </a:extLst>
          </p:cNvPr>
          <p:cNvCxnSpPr>
            <a:cxnSpLocks/>
          </p:cNvCxnSpPr>
          <p:nvPr/>
        </p:nvCxnSpPr>
        <p:spPr>
          <a:xfrm flipH="1">
            <a:off x="8219630" y="2953717"/>
            <a:ext cx="236982" cy="5615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0852282-535E-47DC-AD89-1798029D7437}"/>
              </a:ext>
            </a:extLst>
          </p:cNvPr>
          <p:cNvCxnSpPr>
            <a:cxnSpLocks/>
          </p:cNvCxnSpPr>
          <p:nvPr/>
        </p:nvCxnSpPr>
        <p:spPr>
          <a:xfrm>
            <a:off x="9656639" y="1849317"/>
            <a:ext cx="59449" cy="512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9CEFE01-91D7-415D-A607-6B0142862E55}"/>
              </a:ext>
            </a:extLst>
          </p:cNvPr>
          <p:cNvSpPr txBox="1"/>
          <p:nvPr/>
        </p:nvSpPr>
        <p:spPr>
          <a:xfrm>
            <a:off x="9382283" y="2256881"/>
            <a:ext cx="214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Synthesizers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9B2A8D-4404-4CF9-984B-90DD1F524A9E}"/>
              </a:ext>
            </a:extLst>
          </p:cNvPr>
          <p:cNvCxnSpPr>
            <a:cxnSpLocks/>
          </p:cNvCxnSpPr>
          <p:nvPr/>
        </p:nvCxnSpPr>
        <p:spPr>
          <a:xfrm>
            <a:off x="10209212" y="2760270"/>
            <a:ext cx="0" cy="5347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39242A7-C66F-4A58-B9E0-DEFA399E8284}"/>
              </a:ext>
            </a:extLst>
          </p:cNvPr>
          <p:cNvSpPr txBox="1"/>
          <p:nvPr/>
        </p:nvSpPr>
        <p:spPr>
          <a:xfrm>
            <a:off x="9716088" y="3234499"/>
            <a:ext cx="2449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DAW,</a:t>
            </a:r>
          </a:p>
          <a:p>
            <a:r>
              <a:rPr lang="en-US" sz="2800" dirty="0"/>
              <a:t>Keyboards,</a:t>
            </a:r>
          </a:p>
          <a:p>
            <a:r>
              <a:rPr lang="en-US" sz="2800" dirty="0" err="1"/>
              <a:t>Ultranova</a:t>
            </a:r>
            <a:r>
              <a:rPr lang="en-US" sz="2800" dirty="0"/>
              <a:t>,</a:t>
            </a:r>
          </a:p>
          <a:p>
            <a:r>
              <a:rPr lang="en-US" sz="2800" dirty="0"/>
              <a:t>Soft synths,</a:t>
            </a:r>
          </a:p>
          <a:p>
            <a:r>
              <a:rPr lang="en-US" sz="2800" dirty="0"/>
              <a:t>recording gear,</a:t>
            </a:r>
          </a:p>
          <a:p>
            <a:r>
              <a:rPr lang="en-US" sz="2800" dirty="0"/>
              <a:t>RME, UAD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F038A1-4DE1-4DE2-9D49-C260C1DF41E0}"/>
              </a:ext>
            </a:extLst>
          </p:cNvPr>
          <p:cNvSpPr txBox="1"/>
          <p:nvPr/>
        </p:nvSpPr>
        <p:spPr>
          <a:xfrm>
            <a:off x="7204669" y="5911347"/>
            <a:ext cx="475713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Estimated expenditures: more than all my [used] cars put together 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AEBC04F-6A14-4F60-8278-91D6793E31CE}"/>
              </a:ext>
            </a:extLst>
          </p:cNvPr>
          <p:cNvCxnSpPr>
            <a:cxnSpLocks/>
          </p:cNvCxnSpPr>
          <p:nvPr/>
        </p:nvCxnSpPr>
        <p:spPr>
          <a:xfrm flipH="1">
            <a:off x="8844050" y="5549806"/>
            <a:ext cx="80082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240FAC2-1D42-469A-91DE-75A1EBB620C3}"/>
              </a:ext>
            </a:extLst>
          </p:cNvPr>
          <p:cNvSpPr txBox="1"/>
          <p:nvPr/>
        </p:nvSpPr>
        <p:spPr>
          <a:xfrm>
            <a:off x="6972888" y="5283331"/>
            <a:ext cx="223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Soundcloud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7A1DD4-2753-4CFB-B7F7-5EC58097E752}"/>
              </a:ext>
            </a:extLst>
          </p:cNvPr>
          <p:cNvSpPr txBox="1"/>
          <p:nvPr/>
        </p:nvSpPr>
        <p:spPr>
          <a:xfrm>
            <a:off x="6116761" y="4814117"/>
            <a:ext cx="15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CD’s - $$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0325CA1-150A-4F47-81CF-459E0DD94F94}"/>
              </a:ext>
            </a:extLst>
          </p:cNvPr>
          <p:cNvCxnSpPr>
            <a:cxnSpLocks/>
          </p:cNvCxnSpPr>
          <p:nvPr/>
        </p:nvCxnSpPr>
        <p:spPr>
          <a:xfrm flipH="1">
            <a:off x="7201444" y="4511987"/>
            <a:ext cx="585315" cy="320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5D2C997-88B6-4746-84C0-D61AE6E4FF81}"/>
              </a:ext>
            </a:extLst>
          </p:cNvPr>
          <p:cNvCxnSpPr>
            <a:cxnSpLocks/>
          </p:cNvCxnSpPr>
          <p:nvPr/>
        </p:nvCxnSpPr>
        <p:spPr>
          <a:xfrm flipH="1">
            <a:off x="4062453" y="3852705"/>
            <a:ext cx="905663" cy="169223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6B9BC83-4553-4BCB-9CB4-F5A4F1CFCD83}"/>
              </a:ext>
            </a:extLst>
          </p:cNvPr>
          <p:cNvCxnSpPr>
            <a:cxnSpLocks/>
          </p:cNvCxnSpPr>
          <p:nvPr/>
        </p:nvCxnSpPr>
        <p:spPr>
          <a:xfrm flipV="1">
            <a:off x="11047412" y="1899404"/>
            <a:ext cx="152400" cy="468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55003C5-8E12-4C3C-99EA-192DE80D9268}"/>
              </a:ext>
            </a:extLst>
          </p:cNvPr>
          <p:cNvSpPr txBox="1"/>
          <p:nvPr/>
        </p:nvSpPr>
        <p:spPr>
          <a:xfrm>
            <a:off x="10209212" y="1457980"/>
            <a:ext cx="205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Cousin Scott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7A269D-0D34-4507-B568-3D7FA04A190E}"/>
              </a:ext>
            </a:extLst>
          </p:cNvPr>
          <p:cNvCxnSpPr>
            <a:cxnSpLocks/>
          </p:cNvCxnSpPr>
          <p:nvPr/>
        </p:nvCxnSpPr>
        <p:spPr>
          <a:xfrm flipV="1">
            <a:off x="11540533" y="304800"/>
            <a:ext cx="0" cy="11819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0B994AC-39DF-4DB8-B118-392F917F7436}"/>
              </a:ext>
            </a:extLst>
          </p:cNvPr>
          <p:cNvCxnSpPr>
            <a:cxnSpLocks/>
          </p:cNvCxnSpPr>
          <p:nvPr/>
        </p:nvCxnSpPr>
        <p:spPr>
          <a:xfrm flipV="1">
            <a:off x="912812" y="304801"/>
            <a:ext cx="10627721" cy="248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F175121-B742-424F-84D3-22DE823D9995}"/>
              </a:ext>
            </a:extLst>
          </p:cNvPr>
          <p:cNvCxnSpPr>
            <a:cxnSpLocks/>
          </p:cNvCxnSpPr>
          <p:nvPr/>
        </p:nvCxnSpPr>
        <p:spPr>
          <a:xfrm>
            <a:off x="900454" y="317213"/>
            <a:ext cx="88557" cy="9271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27711B5-431B-4926-8176-2F36E7B142D2}"/>
              </a:ext>
            </a:extLst>
          </p:cNvPr>
          <p:cNvCxnSpPr>
            <a:cxnSpLocks/>
          </p:cNvCxnSpPr>
          <p:nvPr/>
        </p:nvCxnSpPr>
        <p:spPr>
          <a:xfrm flipV="1">
            <a:off x="10590212" y="3343149"/>
            <a:ext cx="457200" cy="46445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483155D-B53F-4CB7-87D0-421857BED1E9}"/>
              </a:ext>
            </a:extLst>
          </p:cNvPr>
          <p:cNvSpPr txBox="1"/>
          <p:nvPr/>
        </p:nvSpPr>
        <p:spPr>
          <a:xfrm>
            <a:off x="10485215" y="2676621"/>
            <a:ext cx="169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Sweetwater, B&amp;H  $$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E1EE782-75DC-4B9F-BA62-56445F583588}"/>
              </a:ext>
            </a:extLst>
          </p:cNvPr>
          <p:cNvCxnSpPr>
            <a:cxnSpLocks/>
          </p:cNvCxnSpPr>
          <p:nvPr/>
        </p:nvCxnSpPr>
        <p:spPr>
          <a:xfrm flipV="1">
            <a:off x="4227708" y="4076705"/>
            <a:ext cx="767893" cy="1431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4BC4195-779B-404D-9E44-B3938E29CD22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4227456" y="6003777"/>
            <a:ext cx="524332" cy="3460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F5642BA-7DDC-42CA-A8C3-3DCE9F850EC2}"/>
              </a:ext>
            </a:extLst>
          </p:cNvPr>
          <p:cNvCxnSpPr>
            <a:cxnSpLocks/>
          </p:cNvCxnSpPr>
          <p:nvPr/>
        </p:nvCxnSpPr>
        <p:spPr>
          <a:xfrm flipH="1">
            <a:off x="3787984" y="1570442"/>
            <a:ext cx="1989432" cy="40395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10360501" cy="766763"/>
          </a:xfrm>
        </p:spPr>
        <p:txBody>
          <a:bodyPr/>
          <a:lstStyle/>
          <a:p>
            <a:r>
              <a:rPr lang="en-US" dirty="0"/>
              <a:t>Takeaways 1: Constants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283F77-37B2-4C98-88A9-99D04385D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12" y="1069181"/>
            <a:ext cx="10590529" cy="5486401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Individual human psychology retains limits on capacities</a:t>
            </a:r>
          </a:p>
          <a:p>
            <a:pPr>
              <a:buClr>
                <a:schemeClr val="tx1"/>
              </a:buClr>
            </a:pPr>
            <a:r>
              <a:rPr lang="en-US" dirty="0"/>
              <a:t>Dunbar’s Number: ~150, max # persons for strong relationships </a:t>
            </a:r>
            <a:br>
              <a:rPr lang="en-US" dirty="0"/>
            </a:br>
            <a:r>
              <a:rPr lang="en-US" dirty="0"/>
              <a:t>      – social groups, subculture clusters</a:t>
            </a:r>
          </a:p>
          <a:p>
            <a:pPr>
              <a:buClr>
                <a:schemeClr val="tx1"/>
              </a:buClr>
            </a:pPr>
            <a:r>
              <a:rPr lang="en-US" dirty="0"/>
              <a:t>Miller’s Number: 7 + or – 2, or 4 to 7, max # items in short-term memory </a:t>
            </a:r>
            <a:br>
              <a:rPr lang="en-US" dirty="0"/>
            </a:br>
            <a:r>
              <a:rPr lang="en-US" dirty="0"/>
              <a:t>- “Information Chunking”</a:t>
            </a:r>
          </a:p>
          <a:p>
            <a:pPr>
              <a:buClr>
                <a:schemeClr val="tx1"/>
              </a:buClr>
            </a:pPr>
            <a:r>
              <a:rPr lang="en-US" dirty="0"/>
              <a:t>Hughes’ Number: 3 + or -1, max # hierarchical levels tracked</a:t>
            </a:r>
            <a:br>
              <a:rPr lang="en-US" dirty="0"/>
            </a:br>
            <a:r>
              <a:rPr lang="en-US" dirty="0"/>
              <a:t>- click depth to reach desired pages</a:t>
            </a:r>
          </a:p>
          <a:p>
            <a:pPr>
              <a:buClr>
                <a:schemeClr val="tx1"/>
              </a:buClr>
            </a:pPr>
            <a:r>
              <a:rPr lang="en-US" dirty="0"/>
              <a:t>Attention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limited # hours in one day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Serial tasking exists, multitasking does not</a:t>
            </a:r>
          </a:p>
          <a:p>
            <a:pPr lvl="1">
              <a:buClr>
                <a:schemeClr val="tx1"/>
              </a:buClr>
            </a:pPr>
            <a:r>
              <a:rPr lang="en-US" sz="2800" b="1" i="1" dirty="0"/>
              <a:t>Consumers in permanent information overload</a:t>
            </a:r>
          </a:p>
          <a:p>
            <a:pPr lvl="2">
              <a:buClr>
                <a:schemeClr val="tx1"/>
              </a:buClr>
            </a:pPr>
            <a:r>
              <a:rPr lang="en-US" sz="3000" dirty="0"/>
              <a:t>Leverage their overlapping information exchange networks to compensate</a:t>
            </a:r>
          </a:p>
          <a:p>
            <a:pPr lvl="3"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C7DBF-AC61-4427-A551-43CA9FB538AE}"/>
              </a:ext>
            </a:extLst>
          </p:cNvPr>
          <p:cNvSpPr txBox="1"/>
          <p:nvPr/>
        </p:nvSpPr>
        <p:spPr>
          <a:xfrm>
            <a:off x="8456612" y="3505200"/>
            <a:ext cx="3352800" cy="181588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Consumers conserve and prioritize their information ecosystem resources</a:t>
            </a:r>
          </a:p>
        </p:txBody>
      </p:sp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16" y="152400"/>
            <a:ext cx="10360501" cy="766763"/>
          </a:xfrm>
        </p:spPr>
        <p:txBody>
          <a:bodyPr/>
          <a:lstStyle/>
          <a:p>
            <a:r>
              <a:rPr lang="en-US" dirty="0"/>
              <a:t>Takeaways 2: Consumer Power Greatly Increased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283F77-37B2-4C98-88A9-99D04385D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143000"/>
            <a:ext cx="10590529" cy="518398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Information Transparency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Price Comparison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Quality scanning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Reciprocal info curation with other consumers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Interactivity and Digital Control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Selection / Customization </a:t>
            </a:r>
          </a:p>
          <a:p>
            <a:pPr lvl="2">
              <a:buClr>
                <a:schemeClr val="tx1"/>
              </a:buClr>
            </a:pPr>
            <a:r>
              <a:rPr lang="en-US" sz="2800" dirty="0"/>
              <a:t>of platforms </a:t>
            </a:r>
          </a:p>
          <a:p>
            <a:pPr lvl="2">
              <a:buClr>
                <a:schemeClr val="tx1"/>
              </a:buClr>
            </a:pPr>
            <a:r>
              <a:rPr lang="en-US" sz="2800" dirty="0"/>
              <a:t>of information sources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Appropriation, remix, re-use, re-purpose</a:t>
            </a:r>
          </a:p>
          <a:p>
            <a:pPr marL="987380" lvl="3" indent="0">
              <a:buClr>
                <a:schemeClr val="tx1"/>
              </a:buClr>
              <a:buNone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53B6A-ACB2-4847-A6BF-97BD6B6CA822}"/>
              </a:ext>
            </a:extLst>
          </p:cNvPr>
          <p:cNvSpPr txBox="1"/>
          <p:nvPr/>
        </p:nvSpPr>
        <p:spPr>
          <a:xfrm>
            <a:off x="9066212" y="2057400"/>
            <a:ext cx="2438401" cy="3108543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Consumers actively nurture and develop their own information ecosystems</a:t>
            </a:r>
          </a:p>
        </p:txBody>
      </p:sp>
    </p:spTree>
    <p:extLst>
      <p:ext uri="{BB962C8B-B14F-4D97-AF65-F5344CB8AC3E}">
        <p14:creationId xmlns:p14="http://schemas.microsoft.com/office/powerpoint/2010/main" val="22180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16" y="152400"/>
            <a:ext cx="10360501" cy="766763"/>
          </a:xfrm>
        </p:spPr>
        <p:txBody>
          <a:bodyPr>
            <a:normAutofit/>
          </a:bodyPr>
          <a:lstStyle/>
          <a:p>
            <a:r>
              <a:rPr lang="en-US" sz="4000" dirty="0"/>
              <a:t>Takeaways 3: Information Ubiquity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283F77-37B2-4C98-88A9-99D04385D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6223" y="4602981"/>
            <a:ext cx="6089285" cy="181240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200" dirty="0"/>
              <a:t>Continuous information</a:t>
            </a:r>
          </a:p>
          <a:p>
            <a:pPr marL="377886" lvl="1" indent="0">
              <a:buClr>
                <a:schemeClr val="tx1"/>
              </a:buClr>
              <a:buNone/>
            </a:pPr>
            <a:r>
              <a:rPr lang="en-US" sz="3200" dirty="0"/>
              <a:t>24/7</a:t>
            </a:r>
          </a:p>
          <a:p>
            <a:pPr marL="377886" lvl="1" indent="0">
              <a:buClr>
                <a:schemeClr val="tx1"/>
              </a:buClr>
              <a:buNone/>
            </a:pPr>
            <a:r>
              <a:rPr lang="en-US" sz="3200" dirty="0"/>
              <a:t>Fully integrated with lifestyle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53B6A-ACB2-4847-A6BF-97BD6B6CA822}"/>
              </a:ext>
            </a:extLst>
          </p:cNvPr>
          <p:cNvSpPr txBox="1"/>
          <p:nvPr/>
        </p:nvSpPr>
        <p:spPr>
          <a:xfrm>
            <a:off x="9066212" y="2057400"/>
            <a:ext cx="2438401" cy="267765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Consumer information ecosystem becomes primary and indispensable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D8D4C-A0DE-488F-A7C4-485A85F4CF38}"/>
              </a:ext>
            </a:extLst>
          </p:cNvPr>
          <p:cNvSpPr txBox="1"/>
          <p:nvPr/>
        </p:nvSpPr>
        <p:spPr>
          <a:xfrm>
            <a:off x="1003263" y="934236"/>
            <a:ext cx="6172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Occasional task-based Information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Triggered by needs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Intermittent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30E2A-2C15-4FBD-91C2-8ADF6BE1CC10}"/>
              </a:ext>
            </a:extLst>
          </p:cNvPr>
          <p:cNvSpPr txBox="1"/>
          <p:nvPr/>
        </p:nvSpPr>
        <p:spPr>
          <a:xfrm>
            <a:off x="1827212" y="2667000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Work or Leisure-based information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Daily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Linked to identity</a:t>
            </a:r>
          </a:p>
          <a:p>
            <a:pPr lvl="1">
              <a:buClr>
                <a:schemeClr val="tx1"/>
              </a:buClr>
            </a:pPr>
            <a:endParaRPr lang="en-US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A0063F-C17A-4493-8ECE-6AC8A94DA7F2}"/>
              </a:ext>
            </a:extLst>
          </p:cNvPr>
          <p:cNvCxnSpPr>
            <a:cxnSpLocks/>
          </p:cNvCxnSpPr>
          <p:nvPr/>
        </p:nvCxnSpPr>
        <p:spPr>
          <a:xfrm>
            <a:off x="4799012" y="2047220"/>
            <a:ext cx="228600" cy="69598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6D7834-61C5-4BF5-B515-DF1692237999}"/>
              </a:ext>
            </a:extLst>
          </p:cNvPr>
          <p:cNvCxnSpPr>
            <a:cxnSpLocks/>
          </p:cNvCxnSpPr>
          <p:nvPr/>
        </p:nvCxnSpPr>
        <p:spPr>
          <a:xfrm>
            <a:off x="5561012" y="3962400"/>
            <a:ext cx="228854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16" y="457200"/>
            <a:ext cx="10360501" cy="1143000"/>
          </a:xfrm>
        </p:spPr>
        <p:txBody>
          <a:bodyPr>
            <a:noAutofit/>
          </a:bodyPr>
          <a:lstStyle/>
          <a:p>
            <a:r>
              <a:rPr lang="en-US" sz="4000" dirty="0"/>
              <a:t>Takeaways 4: </a:t>
            </a:r>
            <a:r>
              <a:rPr lang="en-US" sz="4000" dirty="0" err="1"/>
              <a:t>Hyperdifferentation</a:t>
            </a:r>
            <a:br>
              <a:rPr lang="en-US" sz="4000" dirty="0"/>
            </a:br>
            <a:r>
              <a:rPr lang="en-US" sz="4000" dirty="0"/>
              <a:t>     Huge increase in diversity and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53B6A-ACB2-4847-A6BF-97BD6B6CA822}"/>
              </a:ext>
            </a:extLst>
          </p:cNvPr>
          <p:cNvSpPr txBox="1"/>
          <p:nvPr/>
        </p:nvSpPr>
        <p:spPr>
          <a:xfrm>
            <a:off x="5713412" y="2459758"/>
            <a:ext cx="3962401" cy="224676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Consumer information ecosystems grow in richness, </a:t>
            </a:r>
          </a:p>
          <a:p>
            <a:r>
              <a:rPr lang="en-US" sz="2800" dirty="0"/>
              <a:t>resilience, </a:t>
            </a:r>
          </a:p>
          <a:p>
            <a:r>
              <a:rPr lang="en-US" sz="2800" dirty="0"/>
              <a:t>sustainability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EA7F6E-854E-4EB1-A55E-0E39AA4C0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630" y="1905000"/>
            <a:ext cx="4813982" cy="38862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Of Products and Services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Of Market Niches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Of Consumer classifications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Of Providers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Of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649B3-39BB-44D0-84FD-8DE0B8C53902}"/>
              </a:ext>
            </a:extLst>
          </p:cNvPr>
          <p:cNvSpPr txBox="1"/>
          <p:nvPr/>
        </p:nvSpPr>
        <p:spPr>
          <a:xfrm>
            <a:off x="4875212" y="5261285"/>
            <a:ext cx="7086600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Look for mutually reinforcing flows, cycles, and processes in Consumer Information Ecosystems</a:t>
            </a:r>
          </a:p>
        </p:txBody>
      </p:sp>
    </p:spTree>
    <p:extLst>
      <p:ext uri="{BB962C8B-B14F-4D97-AF65-F5344CB8AC3E}">
        <p14:creationId xmlns:p14="http://schemas.microsoft.com/office/powerpoint/2010/main" val="32854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Behaviors: Rational, but also Irrational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7290" y="1701796"/>
            <a:ext cx="10360501" cy="96520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How do consumers choose to pay?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6ECF7-EA76-4D2A-AC42-D52F380C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0" y="2585229"/>
            <a:ext cx="3077738" cy="1752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9D7F7-7FF9-46CF-95FD-224442D49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" y="4499830"/>
            <a:ext cx="2919730" cy="1990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79B6B9-CF23-4C9D-A4BC-DEAB63902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2235079"/>
            <a:ext cx="2990850" cy="20322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DD1515-5242-4502-A41E-A88FC9A44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42" y="4594332"/>
            <a:ext cx="2664516" cy="1877680"/>
          </a:xfrm>
          <a:prstGeom prst="rect">
            <a:avLst/>
          </a:prstGeom>
        </p:spPr>
      </p:pic>
      <p:pic>
        <p:nvPicPr>
          <p:cNvPr id="2050" name="Picture 2" descr="What Happens If You Cash a Bad Check and It Bounces? Answered - First  Quarter Finance">
            <a:extLst>
              <a:ext uri="{FF2B5EF4-FFF2-40B4-BE49-F238E27FC236}">
                <a16:creationId xmlns:a16="http://schemas.microsoft.com/office/drawing/2014/main" id="{0775BB41-9E64-4B2B-BD9F-3B7EA8EC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14" y="3006726"/>
            <a:ext cx="2459175" cy="16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B6926B-A147-4163-902F-C80DFB6E72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2247225"/>
            <a:ext cx="3872432" cy="217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4B1CB-3E86-4CCD-B803-8A46B5C72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76" y="4419600"/>
            <a:ext cx="2768600" cy="2076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ECCFFC-D3E9-40E0-850E-BAAE6BC733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33" y="4419600"/>
            <a:ext cx="3226779" cy="21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896204"/>
          </a:xfrm>
        </p:spPr>
        <p:txBody>
          <a:bodyPr/>
          <a:lstStyle/>
          <a:p>
            <a:r>
              <a:rPr lang="en-US" dirty="0"/>
              <a:t>Consumer Behaviors: Rational, but also Irrational 2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9311" y="1143000"/>
            <a:ext cx="10360501" cy="5715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3500" dirty="0"/>
              <a:t>Why do consumers choose LOWER quality products?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pPr>
              <a:buClr>
                <a:schemeClr val="tx1"/>
              </a:buClr>
            </a:pPr>
            <a:r>
              <a:rPr lang="en-US" sz="3500" dirty="0"/>
              <a:t>Why in the world are consumers buying more vinyl LP’s ???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A604C-3418-4BE0-B1EE-B6F66064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141" y="1799068"/>
            <a:ext cx="4549534" cy="2095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AEB42-DDC4-4F42-B156-D78B8C767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48" y="3230863"/>
            <a:ext cx="1809750" cy="227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537F9-5265-4F33-8100-B68F44DBC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94" y="1602088"/>
            <a:ext cx="3102429" cy="162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E1DD0-7624-48A8-B3F1-A1F6FD31D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19" y="3664868"/>
            <a:ext cx="2850177" cy="2137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DEE7C-B174-443A-A0A1-E352ECE9D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2" y="1759736"/>
            <a:ext cx="4716470" cy="2358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8941E-C39F-4D00-9A8F-D85490213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16" y="3953496"/>
            <a:ext cx="2308490" cy="1971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D0367-B81D-46BD-9FE4-B4D9F4941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" y="3495088"/>
            <a:ext cx="2181999" cy="25659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05E218-4AEB-476B-AEFC-F0196FC18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96" y="4106728"/>
            <a:ext cx="2732187" cy="19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7290" y="304800"/>
            <a:ext cx="10352094" cy="70307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Modeling Consumer Behaviors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7A2234-9A01-4AD2-87A1-5F52147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007872"/>
            <a:ext cx="10972801" cy="2421128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Model: </a:t>
            </a:r>
            <a:r>
              <a:rPr lang="en-US" dirty="0">
                <a:latin typeface="+mj-lt"/>
              </a:rPr>
              <a:t>“</a:t>
            </a:r>
            <a:r>
              <a:rPr lang="en-US" b="0" i="0" dirty="0">
                <a:effectLst/>
                <a:latin typeface="+mj-lt"/>
              </a:rPr>
              <a:t>conceptual representation of a system of ideas,</a:t>
            </a:r>
            <a:br>
              <a:rPr lang="en-US" b="0" i="0" dirty="0">
                <a:effectLst/>
                <a:latin typeface="+mj-lt"/>
              </a:rPr>
            </a:br>
            <a:r>
              <a:rPr lang="en-US" b="0" i="0" dirty="0">
                <a:effectLst/>
                <a:latin typeface="+mj-lt"/>
              </a:rPr>
              <a:t>                                   events or processes” </a:t>
            </a:r>
            <a:r>
              <a:rPr lang="en-US" sz="1900" b="0" i="0" dirty="0">
                <a:effectLst/>
                <a:latin typeface="+mj-lt"/>
              </a:rPr>
              <a:t>(https://www.education.vic.gov.au/)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Paradigm: “</a:t>
            </a:r>
            <a:r>
              <a:rPr lang="en-US" b="0" i="0" dirty="0">
                <a:effectLst/>
                <a:latin typeface="+mj-lt"/>
              </a:rPr>
              <a:t>a distinct set of concepts or thought patterns, including theories,</a:t>
            </a:r>
            <a:br>
              <a:rPr lang="en-US" b="0" i="0" dirty="0">
                <a:effectLst/>
                <a:latin typeface="+mj-lt"/>
              </a:rPr>
            </a:br>
            <a:r>
              <a:rPr lang="en-US" b="0" i="0" dirty="0">
                <a:effectLst/>
                <a:latin typeface="+mj-lt"/>
              </a:rPr>
              <a:t>                     research methods, postulates, and standards for what constitute</a:t>
            </a:r>
            <a:br>
              <a:rPr lang="en-US" b="0" i="0" dirty="0">
                <a:effectLst/>
                <a:latin typeface="+mj-lt"/>
              </a:rPr>
            </a:br>
            <a:r>
              <a:rPr lang="en-US" b="0" i="0" dirty="0">
                <a:effectLst/>
                <a:latin typeface="+mj-lt"/>
              </a:rPr>
              <a:t>                     legitimate contributions to a field</a:t>
            </a:r>
            <a:r>
              <a:rPr lang="en-US" sz="2400" b="0" i="0" dirty="0">
                <a:effectLst/>
                <a:latin typeface="+mj-lt"/>
              </a:rPr>
              <a:t>.” </a:t>
            </a:r>
            <a:r>
              <a:rPr lang="en-US" sz="1900" b="0" i="0" dirty="0">
                <a:effectLst/>
                <a:latin typeface="+mj-lt"/>
              </a:rPr>
              <a:t>(https://en.wikipedia.org/wiki/Paradigm)</a:t>
            </a:r>
            <a:endParaRPr lang="en-US" sz="19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377886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99E2217-78AC-4F9C-9A3A-1BCA95233C96}"/>
              </a:ext>
            </a:extLst>
          </p:cNvPr>
          <p:cNvSpPr txBox="1">
            <a:spLocks/>
          </p:cNvSpPr>
          <p:nvPr/>
        </p:nvSpPr>
        <p:spPr>
          <a:xfrm>
            <a:off x="1227290" y="1701796"/>
            <a:ext cx="10360501" cy="965203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</a:t>
            </a:r>
          </a:p>
        </p:txBody>
      </p:sp>
      <p:pic>
        <p:nvPicPr>
          <p:cNvPr id="1026" name="Picture 2" descr="Maslow's Hierarchy of Needs | Simply Psychology">
            <a:extLst>
              <a:ext uri="{FF2B5EF4-FFF2-40B4-BE49-F238E27FC236}">
                <a16:creationId xmlns:a16="http://schemas.microsoft.com/office/drawing/2014/main" id="{C2E54A69-1FAD-44D8-8F88-FE0D0274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50" y="3930790"/>
            <a:ext cx="5389819" cy="28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mand &amp; Supply Graph Template. The diagram is created using the line  tools, basic objects and arrow objects. You can… | Graphing, Economics  lessons, Trading charts">
            <a:extLst>
              <a:ext uri="{FF2B5EF4-FFF2-40B4-BE49-F238E27FC236}">
                <a16:creationId xmlns:a16="http://schemas.microsoft.com/office/drawing/2014/main" id="{A011CFED-0213-46AD-B6F2-714BBFD7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512629"/>
            <a:ext cx="4038600" cy="32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03FBA-A039-44A8-BD62-45619A4A1EE9}"/>
              </a:ext>
            </a:extLst>
          </p:cNvPr>
          <p:cNvSpPr txBox="1"/>
          <p:nvPr/>
        </p:nvSpPr>
        <p:spPr>
          <a:xfrm>
            <a:off x="6576307" y="3455836"/>
            <a:ext cx="419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Maslow’s Hierarchy of needs</a:t>
            </a: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0BAE4-56E4-4846-962A-312A95D524F5}"/>
              </a:ext>
            </a:extLst>
          </p:cNvPr>
          <p:cNvSpPr txBox="1"/>
          <p:nvPr/>
        </p:nvSpPr>
        <p:spPr>
          <a:xfrm>
            <a:off x="1903412" y="3140587"/>
            <a:ext cx="419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Economic actors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12" y="76200"/>
            <a:ext cx="10352094" cy="70307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Modeling Consumer Behaviors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7A2234-9A01-4AD2-87A1-5F52147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461" y="685800"/>
            <a:ext cx="2280751" cy="44856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Audience 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377886" lvl="1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87CB8-25A5-410A-A394-79F2C04F5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8" y="1076980"/>
            <a:ext cx="3241918" cy="2431438"/>
          </a:xfrm>
          <a:prstGeom prst="rect">
            <a:avLst/>
          </a:prstGeom>
        </p:spPr>
      </p:pic>
      <p:pic>
        <p:nvPicPr>
          <p:cNvPr id="2050" name="Picture 2" descr="Hand Tool Safety | Safety Toolbox Talks Meeting Topics">
            <a:extLst>
              <a:ext uri="{FF2B5EF4-FFF2-40B4-BE49-F238E27FC236}">
                <a16:creationId xmlns:a16="http://schemas.microsoft.com/office/drawing/2014/main" id="{264A2FD7-5549-45B3-BCA5-C84000EE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53" y="2209800"/>
            <a:ext cx="65150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D69A163-48A7-4603-9430-9EECD87BF010}"/>
              </a:ext>
            </a:extLst>
          </p:cNvPr>
          <p:cNvSpPr txBox="1">
            <a:spLocks/>
          </p:cNvSpPr>
          <p:nvPr/>
        </p:nvSpPr>
        <p:spPr>
          <a:xfrm>
            <a:off x="7847013" y="1752600"/>
            <a:ext cx="1981199" cy="5331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Users  </a:t>
            </a:r>
          </a:p>
          <a:p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377886" lvl="1" indent="0">
              <a:buFont typeface="Arial" pitchFamily="34" charset="0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1026" name="Picture 2" descr="The Pandemic Has Driven Boomers to Increase Their Digital Shopping -  Insider Intelligence Trends, Forecasts &amp; Statistics">
            <a:extLst>
              <a:ext uri="{FF2B5EF4-FFF2-40B4-BE49-F238E27FC236}">
                <a16:creationId xmlns:a16="http://schemas.microsoft.com/office/drawing/2014/main" id="{4DF7D4F3-33F1-488B-A42D-5EA49897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5" y="3969716"/>
            <a:ext cx="5000624" cy="28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422A830-B3F7-4489-8097-876C40B7B48C}"/>
              </a:ext>
            </a:extLst>
          </p:cNvPr>
          <p:cNvSpPr txBox="1">
            <a:spLocks/>
          </p:cNvSpPr>
          <p:nvPr/>
        </p:nvSpPr>
        <p:spPr>
          <a:xfrm>
            <a:off x="1346846" y="3488856"/>
            <a:ext cx="2766366" cy="5331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Demographic  </a:t>
            </a:r>
          </a:p>
          <a:p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377886" lvl="1" indent="0">
              <a:buFont typeface="Arial" pitchFamily="34" charset="0"/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32609-0B90-453E-A5E8-9C7AE62E3BD5}"/>
              </a:ext>
            </a:extLst>
          </p:cNvPr>
          <p:cNvSpPr txBox="1"/>
          <p:nvPr/>
        </p:nvSpPr>
        <p:spPr>
          <a:xfrm>
            <a:off x="5103811" y="1076980"/>
            <a:ext cx="254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Websites, 1996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6F65F6-657F-4B1D-99EC-E56AF311EEF3}"/>
              </a:ext>
            </a:extLst>
          </p:cNvPr>
          <p:cNvCxnSpPr>
            <a:cxnSpLocks/>
          </p:cNvCxnSpPr>
          <p:nvPr/>
        </p:nvCxnSpPr>
        <p:spPr>
          <a:xfrm flipH="1">
            <a:off x="4403551" y="1328285"/>
            <a:ext cx="700261" cy="103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E76C7C-FEB8-4233-829F-5154B1E6E0F4}"/>
              </a:ext>
            </a:extLst>
          </p:cNvPr>
          <p:cNvSpPr txBox="1"/>
          <p:nvPr/>
        </p:nvSpPr>
        <p:spPr>
          <a:xfrm>
            <a:off x="9084602" y="792168"/>
            <a:ext cx="254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Websites today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75167E-9F56-4A10-9388-25A5F58D0F85}"/>
              </a:ext>
            </a:extLst>
          </p:cNvPr>
          <p:cNvCxnSpPr>
            <a:cxnSpLocks/>
          </p:cNvCxnSpPr>
          <p:nvPr/>
        </p:nvCxnSpPr>
        <p:spPr>
          <a:xfrm flipH="1">
            <a:off x="10209213" y="1328285"/>
            <a:ext cx="1" cy="6908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838200"/>
            <a:ext cx="11582400" cy="1727204"/>
          </a:xfrm>
        </p:spPr>
        <p:txBody>
          <a:bodyPr>
            <a:norm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 behavior is changing quickly in response to swift technological change.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99E2217-78AC-4F9C-9A3A-1BCA95233C96}"/>
              </a:ext>
            </a:extLst>
          </p:cNvPr>
          <p:cNvSpPr txBox="1">
            <a:spLocks/>
          </p:cNvSpPr>
          <p:nvPr/>
        </p:nvSpPr>
        <p:spPr>
          <a:xfrm>
            <a:off x="1227290" y="1701796"/>
            <a:ext cx="10360501" cy="965203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D19134-030F-45DC-AACA-9A0441CB6336}"/>
              </a:ext>
            </a:extLst>
          </p:cNvPr>
          <p:cNvSpPr txBox="1">
            <a:spLocks/>
          </p:cNvSpPr>
          <p:nvPr/>
        </p:nvSpPr>
        <p:spPr>
          <a:xfrm>
            <a:off x="303212" y="3657600"/>
            <a:ext cx="11582400" cy="2199751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a framework for understanding consumers that is sufficient to the complexity of new conditions.</a:t>
            </a:r>
          </a:p>
        </p:txBody>
      </p:sp>
    </p:spTree>
    <p:extLst>
      <p:ext uri="{BB962C8B-B14F-4D97-AF65-F5344CB8AC3E}">
        <p14:creationId xmlns:p14="http://schemas.microsoft.com/office/powerpoint/2010/main" val="27819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96520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Consumer As Information Ecosystem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AAB21-65A7-4E77-9612-F3DEC0CEDDF7}"/>
              </a:ext>
            </a:extLst>
          </p:cNvPr>
          <p:cNvSpPr txBox="1"/>
          <p:nvPr/>
        </p:nvSpPr>
        <p:spPr>
          <a:xfrm>
            <a:off x="989012" y="1331893"/>
            <a:ext cx="1074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Ecosystem: </a:t>
            </a:r>
            <a:r>
              <a:rPr lang="en-US" sz="3200" b="0" i="0" dirty="0">
                <a:effectLst/>
                <a:latin typeface="Open Sans"/>
              </a:rPr>
              <a:t>a complex network or interconnected system</a:t>
            </a:r>
            <a:br>
              <a:rPr lang="en-US" b="0" i="0" dirty="0">
                <a:effectLst/>
                <a:latin typeface="Open Sans"/>
              </a:rPr>
            </a:br>
            <a:r>
              <a:rPr lang="en-US" b="0" i="0" dirty="0">
                <a:effectLst/>
                <a:latin typeface="Open Sans"/>
              </a:rPr>
              <a:t>                       </a:t>
            </a:r>
            <a:r>
              <a:rPr lang="en-US" sz="2000" b="0" i="0" dirty="0">
                <a:effectLst/>
                <a:latin typeface="Open Sans"/>
              </a:rPr>
              <a:t>(https://www.lexico.com/definition/ecosystem)</a:t>
            </a:r>
            <a:r>
              <a:rPr lang="en-US" sz="2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7956D-F7D8-484D-9920-0C8FDB487EE4}"/>
              </a:ext>
            </a:extLst>
          </p:cNvPr>
          <p:cNvSpPr txBox="1"/>
          <p:nvPr/>
        </p:nvSpPr>
        <p:spPr>
          <a:xfrm>
            <a:off x="455612" y="2971800"/>
            <a:ext cx="2971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Components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</a:rPr>
              <a:t>r</a:t>
            </a:r>
            <a:r>
              <a:rPr lang="en-US" sz="2800" b="0" i="0" dirty="0">
                <a:effectLst/>
                <a:latin typeface="Open Sans"/>
              </a:rPr>
              <a:t>esources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</a:rPr>
              <a:t>structures</a:t>
            </a:r>
            <a:endParaRPr lang="en-US" sz="2800" b="0" i="0" dirty="0">
              <a:effectLst/>
              <a:latin typeface="Open Sans"/>
            </a:endParaRP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</a:rPr>
              <a:t>processes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</a:rPr>
              <a:t>f</a:t>
            </a:r>
            <a:r>
              <a:rPr lang="en-US" sz="2800" b="0" i="0" dirty="0">
                <a:effectLst/>
                <a:latin typeface="Open Sans"/>
              </a:rPr>
              <a:t>lows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</a:rPr>
              <a:t>cycles</a:t>
            </a:r>
          </a:p>
          <a:p>
            <a:pPr lvl="1"/>
            <a:br>
              <a:rPr lang="en-US" b="0" i="0" dirty="0">
                <a:effectLst/>
                <a:latin typeface="Open Sans"/>
              </a:rPr>
            </a:br>
            <a:r>
              <a:rPr lang="en-US" b="0" i="0" dirty="0">
                <a:effectLst/>
                <a:latin typeface="Open Sans"/>
              </a:rPr>
              <a:t>                       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50373-D891-4BD5-AEA4-50F1D273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25" y="2743201"/>
            <a:ext cx="8673524" cy="36918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A805F1-605D-452A-9812-2F9A56BCD4EA}"/>
              </a:ext>
            </a:extLst>
          </p:cNvPr>
          <p:cNvSpPr/>
          <p:nvPr/>
        </p:nvSpPr>
        <p:spPr>
          <a:xfrm>
            <a:off x="1065212" y="152400"/>
            <a:ext cx="9372600" cy="965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553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78979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Consumer As Information Recipient (traditional)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AAB21-65A7-4E77-9612-F3DEC0CEDDF7}"/>
              </a:ext>
            </a:extLst>
          </p:cNvPr>
          <p:cNvSpPr txBox="1"/>
          <p:nvPr/>
        </p:nvSpPr>
        <p:spPr>
          <a:xfrm>
            <a:off x="760412" y="838200"/>
            <a:ext cx="10744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Reader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Schools </a:t>
            </a:r>
            <a:r>
              <a:rPr lang="en-US" sz="2800" dirty="0">
                <a:sym typeface="Wingdings" panose="05000000000000000000" pitchFamily="2" charset="2"/>
              </a:rPr>
              <a:t> online classes, MOOC’s</a:t>
            </a:r>
            <a:endParaRPr lang="en-US" sz="2800" dirty="0"/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Bookstores </a:t>
            </a:r>
            <a:r>
              <a:rPr lang="en-US" sz="2800" dirty="0">
                <a:sym typeface="Wingdings" panose="05000000000000000000" pitchFamily="2" charset="2"/>
              </a:rPr>
              <a:t> Amazon, eBay, online publishers</a:t>
            </a:r>
            <a:endParaRPr lang="en-US" sz="2800" dirty="0"/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Books </a:t>
            </a:r>
            <a:r>
              <a:rPr lang="en-US" sz="2800" dirty="0">
                <a:sym typeface="Wingdings" panose="05000000000000000000" pitchFamily="2" charset="2"/>
              </a:rPr>
              <a:t> eBooks, tablet readers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Magazines, newspapers  publisher websites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Libraries  Project Gutenberg, Wikipedia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AE7C7-A54F-41A9-871B-3FD5036F2C3F}"/>
              </a:ext>
            </a:extLst>
          </p:cNvPr>
          <p:cNvSpPr txBox="1"/>
          <p:nvPr/>
        </p:nvSpPr>
        <p:spPr>
          <a:xfrm>
            <a:off x="4875212" y="3505200"/>
            <a:ext cx="1074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Traditional resources PLUS: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Vastly increased choice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endParaRPr lang="en-US" sz="2800" dirty="0"/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Negligible cost of digital reproduction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Global reach</a:t>
            </a:r>
            <a:endParaRPr lang="en-US" sz="2800" dirty="0">
              <a:sym typeface="Wingdings" panose="05000000000000000000" pitchFamily="2" charset="2"/>
            </a:endParaRP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Unlimited portability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Recommender systems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Publish on demand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99E7BC-0982-425B-912C-6F502566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990600"/>
            <a:ext cx="3278985" cy="21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BDB689C-18F0-4F5C-88C4-254BA93A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943502"/>
            <a:ext cx="4267200" cy="27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523AD2-5535-4F6C-85BD-AFF31EBB5B4A}"/>
              </a:ext>
            </a:extLst>
          </p:cNvPr>
          <p:cNvSpPr txBox="1">
            <a:spLocks/>
          </p:cNvSpPr>
          <p:nvPr/>
        </p:nvSpPr>
        <p:spPr>
          <a:xfrm>
            <a:off x="1065212" y="76200"/>
            <a:ext cx="9498436" cy="96520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Traditional Information Flows - 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AAB21-65A7-4E77-9612-F3DEC0CEDDF7}"/>
              </a:ext>
            </a:extLst>
          </p:cNvPr>
          <p:cNvSpPr txBox="1"/>
          <p:nvPr/>
        </p:nvSpPr>
        <p:spPr>
          <a:xfrm>
            <a:off x="836612" y="307339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Instructor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B70E0-FA73-4653-BEF3-D6BE5901517D}"/>
              </a:ext>
            </a:extLst>
          </p:cNvPr>
          <p:cNvSpPr txBox="1"/>
          <p:nvPr/>
        </p:nvSpPr>
        <p:spPr>
          <a:xfrm>
            <a:off x="8456612" y="332227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5A0F43-0A8E-4FBA-AA42-58FCB89E1D8A}"/>
              </a:ext>
            </a:extLst>
          </p:cNvPr>
          <p:cNvCxnSpPr>
            <a:cxnSpLocks/>
          </p:cNvCxnSpPr>
          <p:nvPr/>
        </p:nvCxnSpPr>
        <p:spPr>
          <a:xfrm>
            <a:off x="2513012" y="3335008"/>
            <a:ext cx="563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02266-7A91-433F-B705-7116BB168DAF}"/>
              </a:ext>
            </a:extLst>
          </p:cNvPr>
          <p:cNvSpPr txBox="1"/>
          <p:nvPr/>
        </p:nvSpPr>
        <p:spPr>
          <a:xfrm>
            <a:off x="4354073" y="1891605"/>
            <a:ext cx="223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lectures, assignments, exams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600384-7AF4-49F9-81C9-67485232E470}"/>
              </a:ext>
            </a:extLst>
          </p:cNvPr>
          <p:cNvCxnSpPr>
            <a:cxnSpLocks/>
          </p:cNvCxnSpPr>
          <p:nvPr/>
        </p:nvCxnSpPr>
        <p:spPr>
          <a:xfrm flipH="1">
            <a:off x="2513012" y="3733800"/>
            <a:ext cx="5562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94315B-0D73-46E4-AE2C-6FC7AFB98D11}"/>
              </a:ext>
            </a:extLst>
          </p:cNvPr>
          <p:cNvSpPr txBox="1"/>
          <p:nvPr/>
        </p:nvSpPr>
        <p:spPr>
          <a:xfrm>
            <a:off x="4349136" y="3845491"/>
            <a:ext cx="2964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homeworks</a:t>
            </a:r>
            <a:r>
              <a:rPr lang="en-US" sz="2800" dirty="0"/>
              <a:t>,</a:t>
            </a:r>
          </a:p>
          <a:p>
            <a:r>
              <a:rPr lang="en-US" sz="2800" dirty="0"/>
              <a:t>completed exams,</a:t>
            </a:r>
          </a:p>
          <a:p>
            <a:r>
              <a:rPr lang="en-US" sz="2800" dirty="0"/>
              <a:t>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01B5F-8D07-4321-B600-4D0CF0A46977}"/>
              </a:ext>
            </a:extLst>
          </p:cNvPr>
          <p:cNvSpPr txBox="1"/>
          <p:nvPr/>
        </p:nvSpPr>
        <p:spPr>
          <a:xfrm>
            <a:off x="10047688" y="6096000"/>
            <a:ext cx="16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6863E5-8478-4349-B274-2F728966091C}"/>
              </a:ext>
            </a:extLst>
          </p:cNvPr>
          <p:cNvCxnSpPr>
            <a:cxnSpLocks/>
          </p:cNvCxnSpPr>
          <p:nvPr/>
        </p:nvCxnSpPr>
        <p:spPr>
          <a:xfrm>
            <a:off x="8456612" y="3845491"/>
            <a:ext cx="1447800" cy="24029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815DE6-1D4E-4101-8E2A-3C3BC253A24E}"/>
              </a:ext>
            </a:extLst>
          </p:cNvPr>
          <p:cNvCxnSpPr>
            <a:cxnSpLocks/>
          </p:cNvCxnSpPr>
          <p:nvPr/>
        </p:nvCxnSpPr>
        <p:spPr>
          <a:xfrm flipH="1" flipV="1">
            <a:off x="9904412" y="3845491"/>
            <a:ext cx="1676400" cy="225050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D5FA2E-D96E-43BB-8053-963F18E1B35A}"/>
              </a:ext>
            </a:extLst>
          </p:cNvPr>
          <p:cNvSpPr txBox="1"/>
          <p:nvPr/>
        </p:nvSpPr>
        <p:spPr>
          <a:xfrm>
            <a:off x="9201287" y="4287899"/>
            <a:ext cx="2427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notes, </a:t>
            </a:r>
          </a:p>
          <a:p>
            <a:r>
              <a:rPr lang="en-US" sz="2800" dirty="0"/>
              <a:t>   study </a:t>
            </a:r>
            <a:br>
              <a:rPr lang="en-US" sz="2800" dirty="0"/>
            </a:br>
            <a:r>
              <a:rPr lang="en-US" sz="2800" dirty="0"/>
              <a:t>     sessions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B144E-7DD1-4636-925A-B5D4A1C94107}"/>
              </a:ext>
            </a:extLst>
          </p:cNvPr>
          <p:cNvSpPr txBox="1"/>
          <p:nvPr/>
        </p:nvSpPr>
        <p:spPr>
          <a:xfrm>
            <a:off x="7812832" y="1483811"/>
            <a:ext cx="223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textbooks, handouts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CE4043-90BC-4B68-B9F4-962AF7744294}"/>
              </a:ext>
            </a:extLst>
          </p:cNvPr>
          <p:cNvCxnSpPr>
            <a:cxnSpLocks/>
          </p:cNvCxnSpPr>
          <p:nvPr/>
        </p:nvCxnSpPr>
        <p:spPr>
          <a:xfrm>
            <a:off x="8761412" y="2387863"/>
            <a:ext cx="304800" cy="94714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DC7BC7-47C9-4E86-85E9-AAD11C825ABC}"/>
              </a:ext>
            </a:extLst>
          </p:cNvPr>
          <p:cNvCxnSpPr>
            <a:cxnSpLocks/>
          </p:cNvCxnSpPr>
          <p:nvPr/>
        </p:nvCxnSpPr>
        <p:spPr>
          <a:xfrm flipV="1">
            <a:off x="6475412" y="2286000"/>
            <a:ext cx="1219200" cy="1036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983B92-5434-424A-AC03-6D3FF205CE50}"/>
              </a:ext>
            </a:extLst>
          </p:cNvPr>
          <p:cNvCxnSpPr>
            <a:cxnSpLocks/>
          </p:cNvCxnSpPr>
          <p:nvPr/>
        </p:nvCxnSpPr>
        <p:spPr>
          <a:xfrm>
            <a:off x="2589212" y="3962400"/>
            <a:ext cx="0" cy="1857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68D80C-BA68-4AC6-8577-6457538B72A6}"/>
              </a:ext>
            </a:extLst>
          </p:cNvPr>
          <p:cNvSpPr txBox="1"/>
          <p:nvPr/>
        </p:nvSpPr>
        <p:spPr>
          <a:xfrm>
            <a:off x="1868748" y="5926869"/>
            <a:ext cx="155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Registrar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92F72-87EB-4C8A-9049-4628E0B645D4}"/>
              </a:ext>
            </a:extLst>
          </p:cNvPr>
          <p:cNvSpPr txBox="1"/>
          <p:nvPr/>
        </p:nvSpPr>
        <p:spPr>
          <a:xfrm>
            <a:off x="1335352" y="4568725"/>
            <a:ext cx="155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3867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1111</TotalTime>
  <Words>1032</Words>
  <Application>Microsoft Office PowerPoint</Application>
  <PresentationFormat>Custom</PresentationFormat>
  <Paragraphs>246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Tech 16x9</vt:lpstr>
      <vt:lpstr>Consumer As Information Ecosystem</vt:lpstr>
      <vt:lpstr>Consumer Behaviors: Rational, but also Irrational 1</vt:lpstr>
      <vt:lpstr>Consumer Behaviors: Rational, but also Irrational 2</vt:lpstr>
      <vt:lpstr>Modeling Consumer Behaviors 1</vt:lpstr>
      <vt:lpstr>Modeling Consumer Behaviors 2</vt:lpstr>
      <vt:lpstr>Consumer behavior is changing quickly in response to swift technological change.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Discovery Case: Electronic Music Overseas</vt:lpstr>
      <vt:lpstr>Takeaways 1: Constants</vt:lpstr>
      <vt:lpstr>Takeaways 2: Consumer Power Greatly Increased</vt:lpstr>
      <vt:lpstr>Takeaways 3: Information Ubiquity</vt:lpstr>
      <vt:lpstr>Takeaways 4: Hyperdifferentation      Huge increase in diversity and number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As Information Ecosystem</dc:title>
  <dc:creator>JeraldHughes</dc:creator>
  <cp:lastModifiedBy>J Hughes</cp:lastModifiedBy>
  <cp:revision>83</cp:revision>
  <dcterms:created xsi:type="dcterms:W3CDTF">2020-12-10T01:37:11Z</dcterms:created>
  <dcterms:modified xsi:type="dcterms:W3CDTF">2023-03-29T19:25:39Z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